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22"/>
  </p:notesMasterIdLst>
  <p:sldIdLst>
    <p:sldId id="397" r:id="rId2"/>
    <p:sldId id="380" r:id="rId3"/>
    <p:sldId id="422" r:id="rId4"/>
    <p:sldId id="423" r:id="rId5"/>
    <p:sldId id="381" r:id="rId6"/>
    <p:sldId id="387" r:id="rId7"/>
    <p:sldId id="399" r:id="rId8"/>
    <p:sldId id="382" r:id="rId9"/>
    <p:sldId id="325" r:id="rId10"/>
    <p:sldId id="430" r:id="rId11"/>
    <p:sldId id="416" r:id="rId12"/>
    <p:sldId id="412" r:id="rId13"/>
    <p:sldId id="384" r:id="rId14"/>
    <p:sldId id="333" r:id="rId15"/>
    <p:sldId id="394" r:id="rId16"/>
    <p:sldId id="346" r:id="rId17"/>
    <p:sldId id="424" r:id="rId18"/>
    <p:sldId id="428" r:id="rId19"/>
    <p:sldId id="429" r:id="rId20"/>
    <p:sldId id="373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o" initials="S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FFFFCC"/>
    <a:srgbClr val="E506EA"/>
    <a:srgbClr val="0099CC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8" autoAdjust="0"/>
  </p:normalViewPr>
  <p:slideViewPr>
    <p:cSldViewPr>
      <p:cViewPr varScale="1">
        <p:scale>
          <a:sx n="61" d="100"/>
          <a:sy n="61" d="100"/>
        </p:scale>
        <p:origin x="-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BED0A-485B-4C40-B12C-628AFD648D8B}" type="doc">
      <dgm:prSet loTypeId="urn:microsoft.com/office/officeart/2005/8/layout/radial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62B4AC-6D50-4084-A10E-5A9F299FD31E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Dynamic Earth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3AD5CE-104E-48C5-82AD-F868DC6D98B6}" type="parTrans" cxnId="{715EE22D-7A52-400A-9FB7-49E9CAEFE5F8}">
      <dgm:prSet/>
      <dgm:spPr/>
      <dgm:t>
        <a:bodyPr/>
        <a:lstStyle/>
        <a:p>
          <a:endParaRPr lang="en-US"/>
        </a:p>
      </dgm:t>
    </dgm:pt>
    <dgm:pt modelId="{DB37F552-DBEF-4A32-9E89-B1712CCD9A5A}" type="sibTrans" cxnId="{715EE22D-7A52-400A-9FB7-49E9CAEFE5F8}">
      <dgm:prSet/>
      <dgm:spPr/>
      <dgm:t>
        <a:bodyPr/>
        <a:lstStyle/>
        <a:p>
          <a:endParaRPr lang="en-US"/>
        </a:p>
      </dgm:t>
    </dgm:pt>
    <dgm:pt modelId="{D0AC2F52-86C0-44F7-92C2-C3CCE59449E9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Changing Climate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CB192E-5268-463E-ABD8-F662F55DA934}" type="parTrans" cxnId="{B8755990-9236-4FA4-ADE6-D7C7B4DDBF26}">
      <dgm:prSet/>
      <dgm:spPr/>
      <dgm:t>
        <a:bodyPr/>
        <a:lstStyle/>
        <a:p>
          <a:endParaRPr lang="en-US"/>
        </a:p>
      </dgm:t>
    </dgm:pt>
    <dgm:pt modelId="{9A0723AD-D10C-4839-AFBA-AE4EF6E485AA}" type="sibTrans" cxnId="{B8755990-9236-4FA4-ADE6-D7C7B4DDBF26}">
      <dgm:prSet/>
      <dgm:spPr/>
      <dgm:t>
        <a:bodyPr/>
        <a:lstStyle/>
        <a:p>
          <a:endParaRPr lang="en-US"/>
        </a:p>
      </dgm:t>
    </dgm:pt>
    <dgm:pt modelId="{2A7A7253-60BA-4885-8AE4-CD932DB28012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Earth &amp; Life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A54B49-2217-482E-BABF-01D97409D270}" type="parTrans" cxnId="{75A4FFCC-99B3-448B-8E3F-A6634C866CD6}">
      <dgm:prSet/>
      <dgm:spPr/>
      <dgm:t>
        <a:bodyPr/>
        <a:lstStyle/>
        <a:p>
          <a:endParaRPr lang="en-US"/>
        </a:p>
      </dgm:t>
    </dgm:pt>
    <dgm:pt modelId="{B471A47E-E06A-4169-A984-8D74D83BEBA8}" type="sibTrans" cxnId="{75A4FFCC-99B3-448B-8E3F-A6634C866CD6}">
      <dgm:prSet/>
      <dgm:spPr/>
      <dgm:t>
        <a:bodyPr/>
        <a:lstStyle/>
        <a:p>
          <a:endParaRPr lang="en-US"/>
        </a:p>
      </dgm:t>
    </dgm:pt>
    <dgm:pt modelId="{A5D2FC25-0B27-44C2-9430-375E43022BB9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Geosphere-Biospheric Connection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1EADEC-959E-46F5-AC2E-1D58C30D191D}" type="parTrans" cxnId="{A37F219C-19DD-41D3-8F73-42A0D103369E}">
      <dgm:prSet/>
      <dgm:spPr/>
      <dgm:t>
        <a:bodyPr/>
        <a:lstStyle/>
        <a:p>
          <a:endParaRPr lang="en-US"/>
        </a:p>
      </dgm:t>
    </dgm:pt>
    <dgm:pt modelId="{C823A409-45E5-498C-B1A4-3994C410876E}" type="sibTrans" cxnId="{A37F219C-19DD-41D3-8F73-42A0D103369E}">
      <dgm:prSet/>
      <dgm:spPr/>
      <dgm:t>
        <a:bodyPr/>
        <a:lstStyle/>
        <a:p>
          <a:endParaRPr lang="en-US"/>
        </a:p>
      </dgm:t>
    </dgm:pt>
    <dgm:pt modelId="{4CF05B6A-91B1-4FC5-A675-0275DB3997B8}">
      <dgm:prSet phldrT="[Text]" custT="1"/>
      <dgm:spPr/>
      <dgm:t>
        <a:bodyPr lIns="0" rIns="0"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Water: Changing Perspectives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D48930-9CC0-442A-8F95-FC0A6E1869E9}" type="parTrans" cxnId="{2CDDC5F2-8C44-43A2-8788-BA687B541627}">
      <dgm:prSet/>
      <dgm:spPr/>
      <dgm:t>
        <a:bodyPr/>
        <a:lstStyle/>
        <a:p>
          <a:endParaRPr lang="en-US"/>
        </a:p>
      </dgm:t>
    </dgm:pt>
    <dgm:pt modelId="{93BB45EA-916E-4223-A976-0ECDBE04703A}" type="sibTrans" cxnId="{2CDDC5F2-8C44-43A2-8788-BA687B541627}">
      <dgm:prSet/>
      <dgm:spPr/>
      <dgm:t>
        <a:bodyPr/>
        <a:lstStyle/>
        <a:p>
          <a:endParaRPr lang="en-US"/>
        </a:p>
      </dgm:t>
    </dgm:pt>
    <dgm:pt modelId="{5772FB9F-4836-4A8B-B55E-9394278043B6}">
      <dgm:prSet phldrT="[Text]"/>
      <dgm:spPr>
        <a:noFill/>
        <a:scene3d>
          <a:camera prst="orthographicFront"/>
          <a:lightRig rig="flat" dir="t"/>
        </a:scene3d>
      </dgm:spPr>
      <dgm:t>
        <a:bodyPr/>
        <a:lstStyle/>
        <a:p>
          <a:r>
            <a:rPr lang="en-US" b="1" dirty="0" smtClean="0"/>
            <a:t> </a:t>
          </a:r>
          <a:endParaRPr lang="en-US" b="1" dirty="0"/>
        </a:p>
      </dgm:t>
    </dgm:pt>
    <dgm:pt modelId="{76CE1D64-D607-4705-873E-2704F274C24B}" type="sibTrans" cxnId="{9FA7ED0D-D367-4560-9914-6F4D70A21D3D}">
      <dgm:prSet/>
      <dgm:spPr/>
      <dgm:t>
        <a:bodyPr/>
        <a:lstStyle/>
        <a:p>
          <a:endParaRPr lang="en-US"/>
        </a:p>
      </dgm:t>
    </dgm:pt>
    <dgm:pt modelId="{0BAF1FF1-89C5-4E5E-940F-6DD8D0C09F1D}" type="parTrans" cxnId="{9FA7ED0D-D367-4560-9914-6F4D70A21D3D}">
      <dgm:prSet/>
      <dgm:spPr/>
      <dgm:t>
        <a:bodyPr/>
        <a:lstStyle/>
        <a:p>
          <a:endParaRPr lang="en-US"/>
        </a:p>
      </dgm:t>
    </dgm:pt>
    <dgm:pt modelId="{53032584-B722-4290-B5A1-916666A227B8}" type="pres">
      <dgm:prSet presAssocID="{8A2BED0A-485B-4C40-B12C-628AFD648D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2C505-DA0E-44E7-A0D6-86139E7ADB97}" type="pres">
      <dgm:prSet presAssocID="{8A2BED0A-485B-4C40-B12C-628AFD648D8B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2089018E-8B08-4F6C-8191-839A6CDA975F}" type="pres">
      <dgm:prSet presAssocID="{5772FB9F-4836-4A8B-B55E-9394278043B6}" presName="centerShape" presStyleLbl="vennNode1" presStyleIdx="0" presStyleCnt="6" custScaleX="28987" custScaleY="28938" custLinFactNeighborX="-16268" custLinFactNeighborY="-13255"/>
      <dgm:spPr/>
      <dgm:t>
        <a:bodyPr/>
        <a:lstStyle/>
        <a:p>
          <a:endParaRPr lang="en-US"/>
        </a:p>
      </dgm:t>
    </dgm:pt>
    <dgm:pt modelId="{BEF68FA7-114E-4675-A3D7-92287E7BD4B2}" type="pres">
      <dgm:prSet presAssocID="{DE62B4AC-6D50-4084-A10E-5A9F299FD31E}" presName="node" presStyleLbl="vennNode1" presStyleIdx="1" presStyleCnt="6" custRadScaleRad="114978" custRadScaleInc="-40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BF7C8-661B-4217-B448-2E571E8F5F17}" type="pres">
      <dgm:prSet presAssocID="{D0AC2F52-86C0-44F7-92C2-C3CCE59449E9}" presName="node" presStyleLbl="vennNode1" presStyleIdx="2" presStyleCnt="6" custRadScaleRad="83175" custRadScaleInc="-74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9FDFC-FA36-4B1E-933B-F1B56EB404E0}" type="pres">
      <dgm:prSet presAssocID="{2A7A7253-60BA-4885-8AE4-CD932DB28012}" presName="node" presStyleLbl="vennNode1" presStyleIdx="3" presStyleCnt="6" custRadScaleRad="31846" custRadScaleInc="-68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21381-9FBE-4AA0-8837-F25483342DFF}" type="pres">
      <dgm:prSet presAssocID="{A5D2FC25-0B27-44C2-9430-375E43022BB9}" presName="node" presStyleLbl="vennNode1" presStyleIdx="4" presStyleCnt="6" custScaleX="118427" custRadScaleRad="55741" custRadScaleInc="14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8A940-1653-41E2-AAE1-E081EA91DB44}" type="pres">
      <dgm:prSet presAssocID="{4CF05B6A-91B1-4FC5-A675-0275DB3997B8}" presName="node" presStyleLbl="vennNode1" presStyleIdx="5" presStyleCnt="6" custScaleX="111232" custRadScaleRad="102054" custRadScaleInc="-8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7F219C-19DD-41D3-8F73-42A0D103369E}" srcId="{5772FB9F-4836-4A8B-B55E-9394278043B6}" destId="{A5D2FC25-0B27-44C2-9430-375E43022BB9}" srcOrd="3" destOrd="0" parTransId="{2B1EADEC-959E-46F5-AC2E-1D58C30D191D}" sibTransId="{C823A409-45E5-498C-B1A4-3994C410876E}"/>
    <dgm:cxn modelId="{92BE4F90-F823-49DF-8FD6-41E53D7CAB6F}" type="presOf" srcId="{4CF05B6A-91B1-4FC5-A675-0275DB3997B8}" destId="{2C28A940-1653-41E2-AAE1-E081EA91DB44}" srcOrd="0" destOrd="0" presId="urn:microsoft.com/office/officeart/2005/8/layout/radial3"/>
    <dgm:cxn modelId="{2CDDC5F2-8C44-43A2-8788-BA687B541627}" srcId="{5772FB9F-4836-4A8B-B55E-9394278043B6}" destId="{4CF05B6A-91B1-4FC5-A675-0275DB3997B8}" srcOrd="4" destOrd="0" parTransId="{FBD48930-9CC0-442A-8F95-FC0A6E1869E9}" sibTransId="{93BB45EA-916E-4223-A976-0ECDBE04703A}"/>
    <dgm:cxn modelId="{DE64B296-6BAE-48D3-AD12-2E6435F75219}" type="presOf" srcId="{5772FB9F-4836-4A8B-B55E-9394278043B6}" destId="{2089018E-8B08-4F6C-8191-839A6CDA975F}" srcOrd="0" destOrd="0" presId="urn:microsoft.com/office/officeart/2005/8/layout/radial3"/>
    <dgm:cxn modelId="{9FA7ED0D-D367-4560-9914-6F4D70A21D3D}" srcId="{8A2BED0A-485B-4C40-B12C-628AFD648D8B}" destId="{5772FB9F-4836-4A8B-B55E-9394278043B6}" srcOrd="0" destOrd="0" parTransId="{0BAF1FF1-89C5-4E5E-940F-6DD8D0C09F1D}" sibTransId="{76CE1D64-D607-4705-873E-2704F274C24B}"/>
    <dgm:cxn modelId="{BF08C64F-6AC9-4078-A537-8A1197B7C950}" type="presOf" srcId="{8A2BED0A-485B-4C40-B12C-628AFD648D8B}" destId="{53032584-B722-4290-B5A1-916666A227B8}" srcOrd="0" destOrd="0" presId="urn:microsoft.com/office/officeart/2005/8/layout/radial3"/>
    <dgm:cxn modelId="{AA978411-02A9-4289-8A30-88678D144B5C}" type="presOf" srcId="{DE62B4AC-6D50-4084-A10E-5A9F299FD31E}" destId="{BEF68FA7-114E-4675-A3D7-92287E7BD4B2}" srcOrd="0" destOrd="0" presId="urn:microsoft.com/office/officeart/2005/8/layout/radial3"/>
    <dgm:cxn modelId="{B8755990-9236-4FA4-ADE6-D7C7B4DDBF26}" srcId="{5772FB9F-4836-4A8B-B55E-9394278043B6}" destId="{D0AC2F52-86C0-44F7-92C2-C3CCE59449E9}" srcOrd="1" destOrd="0" parTransId="{5FCB192E-5268-463E-ABD8-F662F55DA934}" sibTransId="{9A0723AD-D10C-4839-AFBA-AE4EF6E485AA}"/>
    <dgm:cxn modelId="{75A4FFCC-99B3-448B-8E3F-A6634C866CD6}" srcId="{5772FB9F-4836-4A8B-B55E-9394278043B6}" destId="{2A7A7253-60BA-4885-8AE4-CD932DB28012}" srcOrd="2" destOrd="0" parTransId="{C8A54B49-2217-482E-BABF-01D97409D270}" sibTransId="{B471A47E-E06A-4169-A984-8D74D83BEBA8}"/>
    <dgm:cxn modelId="{715EE22D-7A52-400A-9FB7-49E9CAEFE5F8}" srcId="{5772FB9F-4836-4A8B-B55E-9394278043B6}" destId="{DE62B4AC-6D50-4084-A10E-5A9F299FD31E}" srcOrd="0" destOrd="0" parTransId="{F43AD5CE-104E-48C5-82AD-F868DC6D98B6}" sibTransId="{DB37F552-DBEF-4A32-9E89-B1712CCD9A5A}"/>
    <dgm:cxn modelId="{4FCC167D-8443-4F17-93CD-2E71AE9CCEC4}" type="presOf" srcId="{A5D2FC25-0B27-44C2-9430-375E43022BB9}" destId="{96321381-9FBE-4AA0-8837-F25483342DFF}" srcOrd="0" destOrd="0" presId="urn:microsoft.com/office/officeart/2005/8/layout/radial3"/>
    <dgm:cxn modelId="{29261C1C-3541-4240-BDED-540D85F8672E}" type="presOf" srcId="{2A7A7253-60BA-4885-8AE4-CD932DB28012}" destId="{DF29FDFC-FA36-4B1E-933B-F1B56EB404E0}" srcOrd="0" destOrd="0" presId="urn:microsoft.com/office/officeart/2005/8/layout/radial3"/>
    <dgm:cxn modelId="{6D4E9C02-D9E2-4395-9991-A7F0AD8323B8}" type="presOf" srcId="{D0AC2F52-86C0-44F7-92C2-C3CCE59449E9}" destId="{9ECBF7C8-661B-4217-B448-2E571E8F5F17}" srcOrd="0" destOrd="0" presId="urn:microsoft.com/office/officeart/2005/8/layout/radial3"/>
    <dgm:cxn modelId="{41104050-7C81-4562-83ED-E0552D3E4C0C}" type="presParOf" srcId="{53032584-B722-4290-B5A1-916666A227B8}" destId="{8CA2C505-DA0E-44E7-A0D6-86139E7ADB97}" srcOrd="0" destOrd="0" presId="urn:microsoft.com/office/officeart/2005/8/layout/radial3"/>
    <dgm:cxn modelId="{DFF62E8D-3EC9-42B0-A065-8A4CD9E26034}" type="presParOf" srcId="{8CA2C505-DA0E-44E7-A0D6-86139E7ADB97}" destId="{2089018E-8B08-4F6C-8191-839A6CDA975F}" srcOrd="0" destOrd="0" presId="urn:microsoft.com/office/officeart/2005/8/layout/radial3"/>
    <dgm:cxn modelId="{16A4BFFE-0819-4770-977C-EACE852A4AFE}" type="presParOf" srcId="{8CA2C505-DA0E-44E7-A0D6-86139E7ADB97}" destId="{BEF68FA7-114E-4675-A3D7-92287E7BD4B2}" srcOrd="1" destOrd="0" presId="urn:microsoft.com/office/officeart/2005/8/layout/radial3"/>
    <dgm:cxn modelId="{FFD1EE38-117B-4006-9300-E85A21AA86F5}" type="presParOf" srcId="{8CA2C505-DA0E-44E7-A0D6-86139E7ADB97}" destId="{9ECBF7C8-661B-4217-B448-2E571E8F5F17}" srcOrd="2" destOrd="0" presId="urn:microsoft.com/office/officeart/2005/8/layout/radial3"/>
    <dgm:cxn modelId="{456A1AD3-D648-4071-8605-21E1979E85EE}" type="presParOf" srcId="{8CA2C505-DA0E-44E7-A0D6-86139E7ADB97}" destId="{DF29FDFC-FA36-4B1E-933B-F1B56EB404E0}" srcOrd="3" destOrd="0" presId="urn:microsoft.com/office/officeart/2005/8/layout/radial3"/>
    <dgm:cxn modelId="{4C19AB13-B967-4A2E-9594-FC7B4F84F0CD}" type="presParOf" srcId="{8CA2C505-DA0E-44E7-A0D6-86139E7ADB97}" destId="{96321381-9FBE-4AA0-8837-F25483342DFF}" srcOrd="4" destOrd="0" presId="urn:microsoft.com/office/officeart/2005/8/layout/radial3"/>
    <dgm:cxn modelId="{337D1397-A864-432E-A229-E43D52833BF5}" type="presParOf" srcId="{8CA2C505-DA0E-44E7-A0D6-86139E7ADB97}" destId="{2C28A940-1653-41E2-AAE1-E081EA91DB4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89018E-8B08-4F6C-8191-839A6CDA975F}">
      <dsp:nvSpPr>
        <dsp:cNvPr id="0" name=""/>
        <dsp:cNvSpPr/>
      </dsp:nvSpPr>
      <dsp:spPr>
        <a:xfrm>
          <a:off x="4014607" y="2120451"/>
          <a:ext cx="1000670" cy="998979"/>
        </a:xfrm>
        <a:prstGeom prst="ellipse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/>
            <a:t> </a:t>
          </a:r>
          <a:endParaRPr lang="en-US" sz="4200" b="1" kern="1200" dirty="0"/>
        </a:p>
      </dsp:txBody>
      <dsp:txXfrm>
        <a:off x="4014607" y="2120451"/>
        <a:ext cx="1000670" cy="998979"/>
      </dsp:txXfrm>
    </dsp:sp>
    <dsp:sp modelId="{BEF68FA7-114E-4675-A3D7-92287E7BD4B2}">
      <dsp:nvSpPr>
        <dsp:cNvPr id="0" name=""/>
        <dsp:cNvSpPr/>
      </dsp:nvSpPr>
      <dsp:spPr>
        <a:xfrm>
          <a:off x="3112453" y="104125"/>
          <a:ext cx="1726068" cy="1726068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Dynamic Earth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2453" y="104125"/>
        <a:ext cx="1726068" cy="1726068"/>
      </dsp:txXfrm>
    </dsp:sp>
    <dsp:sp modelId="{9ECBF7C8-661B-4217-B448-2E571E8F5F17}">
      <dsp:nvSpPr>
        <dsp:cNvPr id="0" name=""/>
        <dsp:cNvSpPr/>
      </dsp:nvSpPr>
      <dsp:spPr>
        <a:xfrm>
          <a:off x="4970258" y="579208"/>
          <a:ext cx="1726068" cy="1726068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Changing Climate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0258" y="579208"/>
        <a:ext cx="1726068" cy="1726068"/>
      </dsp:txXfrm>
    </dsp:sp>
    <dsp:sp modelId="{DF29FDFC-FA36-4B1E-933B-F1B56EB404E0}">
      <dsp:nvSpPr>
        <dsp:cNvPr id="0" name=""/>
        <dsp:cNvSpPr/>
      </dsp:nvSpPr>
      <dsp:spPr>
        <a:xfrm>
          <a:off x="5095462" y="2409621"/>
          <a:ext cx="1726068" cy="1726068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Earth &amp; Life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95462" y="2409621"/>
        <a:ext cx="1726068" cy="1726068"/>
      </dsp:txXfrm>
    </dsp:sp>
    <dsp:sp modelId="{96321381-9FBE-4AA0-8837-F25483342DFF}">
      <dsp:nvSpPr>
        <dsp:cNvPr id="0" name=""/>
        <dsp:cNvSpPr/>
      </dsp:nvSpPr>
      <dsp:spPr>
        <a:xfrm>
          <a:off x="3313402" y="3211691"/>
          <a:ext cx="2044131" cy="1726068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Geosphere-Biospheric Connection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3402" y="3211691"/>
        <a:ext cx="2044131" cy="1726068"/>
      </dsp:txXfrm>
    </dsp:sp>
    <dsp:sp modelId="{2C28A940-1653-41E2-AAE1-E081EA91DB44}">
      <dsp:nvSpPr>
        <dsp:cNvPr id="0" name=""/>
        <dsp:cNvSpPr/>
      </dsp:nvSpPr>
      <dsp:spPr>
        <a:xfrm>
          <a:off x="2045172" y="1869597"/>
          <a:ext cx="1919940" cy="172606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Water: Changing Perspectives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5172" y="1869597"/>
        <a:ext cx="1919940" cy="172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9081-30EC-4651-B305-A51E61905A32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04D3C-B51E-4DC9-ABA3-52C36AE6E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05DC8-29FD-44FB-B88B-AD7B8B648ABA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6EDD-1165-4116-92FA-FDD5796A73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FAB-1669-44A3-9F1D-7C3522C6F4C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FAB-1669-44A3-9F1D-7C3522C6F4C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FAB-1669-44A3-9F1D-7C3522C6F4C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mtClean="0"/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6711-C093-40C9-B9E1-72809D2C8D5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FAB-1669-44A3-9F1D-7C3522C6F4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C5AF-2873-4D4B-91CF-6D8E72B889BF}" type="slidenum">
              <a:rPr lang="en-US"/>
              <a:pPr/>
              <a:t>19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EB70E-0BEB-4A74-9D90-42157F66C93F}" type="slidenum">
              <a:rPr lang="en-US"/>
              <a:pPr/>
              <a:t>4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400"/>
            <a:ext cx="502837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FAB-1669-44A3-9F1D-7C3522C6F4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04D3C-B51E-4DC9-ABA3-52C36AE6E8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FAB-1669-44A3-9F1D-7C3522C6F4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E86AC-C11B-403B-B1FE-F797A1A836B4}" type="datetime1">
              <a:rPr lang="fr-FR" smtClean="0"/>
              <a:pPr>
                <a:defRPr/>
              </a:pPr>
              <a:t>05/03/2013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AB502-43E5-4B3B-9C23-AC18CA90F5B7}" type="datetime1">
              <a:rPr lang="fr-FR" smtClean="0"/>
              <a:pPr>
                <a:defRPr/>
              </a:pPr>
              <a:t>05/03/2013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032E2-28E7-465F-8341-D84D53E37CEC}" type="datetime1">
              <a:rPr lang="fr-FR" smtClean="0"/>
              <a:pPr>
                <a:defRPr/>
              </a:pPr>
              <a:t>05/03/2013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D34E40-F975-49FC-A1AA-72ED346A157F}" type="datetime1">
              <a:rPr lang="fr-FR" smtClean="0"/>
              <a:pPr/>
              <a:t>05/03/2013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42460E-1D71-4537-AAA6-37FE75CAB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F2E9C22-22A1-4085-ACC1-CE8D34D60395}" type="datetime1">
              <a:rPr lang="fr-FR" smtClean="0"/>
              <a:pPr/>
              <a:t>05/03/2013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B70BED-2B0F-48E5-B538-51330E6D8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8FDE65-D99F-4897-965E-75E0E2BD2E8B}" type="datetime1">
              <a:rPr lang="fr-FR" smtClean="0"/>
              <a:pPr/>
              <a:t>05/03/2013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99D4E6-E265-4441-B1E3-7AAAE470B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DDF1D-ABC1-44F5-89E1-8C4A89C3BB49}" type="datetime1">
              <a:rPr lang="fr-FR" smtClean="0"/>
              <a:pPr>
                <a:defRPr/>
              </a:pPr>
              <a:t>05/03/2013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7" name="Picture 33" descr="Transparent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" cy="70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 descr="https://wiki.ucar.edu/download/attachments/52004557/ucar-logo-s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0"/>
            <a:ext cx="1238250" cy="3619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3317B-FB77-4B26-B673-4F3929C22D38}" type="datetime1">
              <a:rPr lang="fr-FR" smtClean="0"/>
              <a:pPr>
                <a:defRPr/>
              </a:pPr>
              <a:t>05/03/2013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4E647-7144-4533-9C73-D81BD9AC787F}" type="datetime1">
              <a:rPr lang="fr-FR" smtClean="0"/>
              <a:pPr>
                <a:defRPr/>
              </a:pPr>
              <a:t>05/03/2013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8" name="Picture 33" descr="Transparent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" cy="70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wiki.ucar.edu/download/attachments/52004557/ucar-logo-s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0"/>
            <a:ext cx="1238250" cy="3619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65444-1AD6-4059-9751-E595AEC12750}" type="datetime1">
              <a:rPr lang="fr-FR" smtClean="0"/>
              <a:pPr>
                <a:defRPr/>
              </a:pPr>
              <a:t>05/03/2013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32E02-DDC8-4E76-9224-4D75795720B0}" type="datetime1">
              <a:rPr lang="fr-FR" smtClean="0"/>
              <a:pPr>
                <a:defRPr/>
              </a:pPr>
              <a:t>05/03/2013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6" name="Picture 33" descr="Transparent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" cy="70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wiki.ucar.edu/download/attachments/52004557/ucar-logo-sm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0"/>
            <a:ext cx="1238250" cy="3619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9346FF-6AD7-46A5-AA5E-763098ADCC0E}" type="datetime1">
              <a:rPr lang="fr-FR" smtClean="0"/>
              <a:pPr>
                <a:defRPr/>
              </a:pPr>
              <a:t>05/03/2013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E803B-0524-4918-9A99-507068E24EE9}" type="datetime1">
              <a:rPr lang="fr-FR" smtClean="0"/>
              <a:pPr>
                <a:defRPr/>
              </a:pPr>
              <a:t>05/03/2013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A4AD8-6C50-40CC-9295-C8C58C2CD70B}" type="datetime1">
              <a:rPr lang="fr-FR" smtClean="0"/>
              <a:pPr>
                <a:defRPr/>
              </a:pPr>
              <a:t>05/03/2013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8AF6F9-9CCE-4B45-B631-0E7D22F6F171}" type="datetime1">
              <a:rPr lang="fr-FR" smtClean="0"/>
              <a:pPr>
                <a:defRPr/>
              </a:pPr>
              <a:t>05/03/2013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698" r:id="rId13"/>
    <p:sldLayoutId id="214748369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Pearl\shared\presentations\media%20show\guillermo_morphed.mpg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ohan@ucar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9906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Data-enabled Science: Challenges  and Opportunities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696200" cy="34290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2013 Tropical Cyclone Research Forum</a:t>
            </a:r>
          </a:p>
          <a:p>
            <a:pPr algn="ctr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67</a:t>
            </a:r>
            <a:r>
              <a:rPr lang="en-US" sz="2800" baseline="30000" dirty="0" smtClean="0">
                <a:solidFill>
                  <a:schemeClr val="tx2"/>
                </a:solidFill>
              </a:rPr>
              <a:t>th</a:t>
            </a:r>
            <a:r>
              <a:rPr lang="en-US" sz="2800" dirty="0" smtClean="0">
                <a:solidFill>
                  <a:schemeClr val="tx2"/>
                </a:solidFill>
              </a:rPr>
              <a:t> Interdepartmental Hurricane Conference</a:t>
            </a:r>
          </a:p>
          <a:p>
            <a:pPr algn="ctr">
              <a:lnSpc>
                <a:spcPct val="80000"/>
              </a:lnSpc>
              <a:buClr>
                <a:schemeClr val="accent2"/>
              </a:buClr>
              <a:buFontTx/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6 March 2013</a:t>
            </a:r>
          </a:p>
          <a:p>
            <a:pPr algn="ctr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College Park, MD</a:t>
            </a:r>
          </a:p>
          <a:p>
            <a:pPr algn="ctr">
              <a:lnSpc>
                <a:spcPct val="80000"/>
              </a:lnSpc>
              <a:buClr>
                <a:schemeClr val="accent2"/>
              </a:buClr>
              <a:buFontTx/>
              <a:buNone/>
            </a:pPr>
            <a:endParaRPr lang="en-US" sz="2400" dirty="0" smtClean="0"/>
          </a:p>
          <a:p>
            <a:pPr algn="ctr">
              <a:lnSpc>
                <a:spcPct val="80000"/>
              </a:lnSpc>
              <a:buClr>
                <a:schemeClr val="accent2"/>
              </a:buClr>
              <a:buFontTx/>
              <a:buNone/>
            </a:pPr>
            <a:endParaRPr lang="en-US" sz="2400" dirty="0" smtClean="0"/>
          </a:p>
          <a:p>
            <a:pPr algn="ctr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sz="2800" dirty="0" smtClean="0"/>
              <a:t>Dr. Mohan Ramamurthy</a:t>
            </a:r>
          </a:p>
          <a:p>
            <a:pPr algn="ctr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sz="2800" dirty="0" smtClean="0"/>
              <a:t>Unidata Program Center</a:t>
            </a:r>
          </a:p>
          <a:p>
            <a:pPr algn="ctr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sz="2800" dirty="0" smtClean="0"/>
              <a:t>University Corporation for Atmospheric Research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 in a Cloud</a:t>
            </a:r>
            <a:br>
              <a:rPr lang="en-US" dirty="0" smtClean="0"/>
            </a:br>
            <a:r>
              <a:rPr lang="en-US" dirty="0" smtClean="0"/>
              <a:t>Client Access from any Device</a:t>
            </a:r>
            <a:endParaRPr lang="en-US" dirty="0"/>
          </a:p>
        </p:txBody>
      </p:sp>
      <p:pic>
        <p:nvPicPr>
          <p:cNvPr id="164866" name="Picture 2" descr="File:Cloud computing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93492"/>
            <a:ext cx="5334000" cy="4826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3200400"/>
            <a:ext cx="35814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Many types of data services running in the cloud</a:t>
            </a:r>
            <a:endParaRPr lang="en-US" sz="36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77000" y="5181600"/>
            <a:ext cx="1981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48400" y="3048000"/>
            <a:ext cx="22098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191000" y="2286000"/>
            <a:ext cx="41148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28800" y="5181600"/>
            <a:ext cx="6629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-381000" y="7772400"/>
            <a:ext cx="6400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057400" y="3048000"/>
            <a:ext cx="64008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91400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range of client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“Cloud” Computing &amp;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763000" cy="40385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Data volumes are too large to bring all of the data to your local environment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Need to keep data close to the point of origin or dissemination</a:t>
            </a:r>
          </a:p>
          <a:p>
            <a:r>
              <a:rPr lang="en-US" sz="2800" dirty="0" smtClean="0">
                <a:solidFill>
                  <a:srgbClr val="006600"/>
                </a:solidFill>
              </a:rPr>
              <a:t>Will need to move more of the processing, applications, and computations on to the server (e.g., GDS, NCO, etc.).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Impractical to store/serve data in multiple formats – so need built-in translators, brokers and mediation services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152400" y="5105400"/>
            <a:ext cx="86868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Industry is well ahead of the science community in dealing with Big Data, Cloud Computing, and Virtualization (e.g., </a:t>
            </a:r>
            <a:r>
              <a:rPr lang="en-US" sz="2400" dirty="0" err="1" smtClean="0">
                <a:solidFill>
                  <a:schemeClr val="tx2"/>
                </a:solidFill>
              </a:rPr>
              <a:t>SaaS</a:t>
            </a:r>
            <a:r>
              <a:rPr lang="en-US" sz="2400" dirty="0" smtClean="0">
                <a:solidFill>
                  <a:schemeClr val="tx2"/>
                </a:solidFill>
              </a:rPr>
              <a:t>, Application Service Providers, </a:t>
            </a:r>
            <a:r>
              <a:rPr lang="en-US" sz="2400" dirty="0" err="1" smtClean="0">
                <a:solidFill>
                  <a:schemeClr val="tx2"/>
                </a:solidFill>
              </a:rPr>
              <a:t>MapReduce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Hadoop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95" name="Picture 27" descr="Evacuating the Outer Ban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914400"/>
            <a:ext cx="2362200" cy="1546225"/>
          </a:xfrm>
          <a:prstGeom prst="rect">
            <a:avLst/>
          </a:prstGeom>
          <a:noFill/>
        </p:spPr>
      </p:pic>
      <p:pic>
        <p:nvPicPr>
          <p:cNvPr id="135192" name="Picture 24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4971" y="1828800"/>
            <a:ext cx="175302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4" name="guillermo_morphed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762000"/>
            <a:ext cx="1905000" cy="1428750"/>
          </a:xfrm>
          <a:prstGeom prst="rect">
            <a:avLst/>
          </a:prstGeom>
          <a:noFill/>
        </p:spPr>
      </p:pic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346950" y="4403725"/>
            <a:ext cx="1568450" cy="7016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latin typeface="Arial" charset="0"/>
              </a:rPr>
              <a:t>Emergency Response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58775" y="2209800"/>
            <a:ext cx="2613025" cy="2335213"/>
            <a:chOff x="192" y="672"/>
            <a:chExt cx="1646" cy="1471"/>
          </a:xfrm>
        </p:grpSpPr>
        <p:pic>
          <p:nvPicPr>
            <p:cNvPr id="135180" name="Picture 12" descr="qscat_trmm_floyd_t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2" y="672"/>
              <a:ext cx="1358" cy="1135"/>
            </a:xfrm>
            <a:prstGeom prst="rect">
              <a:avLst/>
            </a:prstGeom>
            <a:noFill/>
          </p:spPr>
        </p:pic>
        <p:pic>
          <p:nvPicPr>
            <p:cNvPr id="135185" name="Picture 17" descr="qscat_trmm_floyd_t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" y="768"/>
              <a:ext cx="1358" cy="1135"/>
            </a:xfrm>
            <a:prstGeom prst="rect">
              <a:avLst/>
            </a:prstGeom>
            <a:noFill/>
          </p:spPr>
        </p:pic>
        <p:pic>
          <p:nvPicPr>
            <p:cNvPr id="135186" name="Picture 18" descr="qscat_trmm_floyd_t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4" y="864"/>
              <a:ext cx="1358" cy="1135"/>
            </a:xfrm>
            <a:prstGeom prst="rect">
              <a:avLst/>
            </a:prstGeom>
            <a:noFill/>
          </p:spPr>
        </p:pic>
        <p:pic>
          <p:nvPicPr>
            <p:cNvPr id="135187" name="Picture 19" descr="qscat_trmm_floyd_t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0" y="1008"/>
              <a:ext cx="1358" cy="1135"/>
            </a:xfrm>
            <a:prstGeom prst="rect">
              <a:avLst/>
            </a:prstGeom>
            <a:noFill/>
          </p:spPr>
        </p:pic>
        <p:sp>
          <p:nvSpPr>
            <p:cNvPr id="135181" name="Text Box 13"/>
            <p:cNvSpPr txBox="1">
              <a:spLocks noChangeArrowheads="1"/>
            </p:cNvSpPr>
            <p:nvPr/>
          </p:nvSpPr>
          <p:spPr bwMode="auto">
            <a:xfrm>
              <a:off x="816" y="1440"/>
              <a:ext cx="987" cy="44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latin typeface="Arial" charset="0"/>
                </a:rPr>
                <a:t>Ensemble </a:t>
              </a:r>
            </a:p>
            <a:p>
              <a:pPr eaLnBrk="1" hangingPunct="1"/>
              <a:r>
                <a:rPr lang="en-US" sz="2000" b="1">
                  <a:latin typeface="Arial" charset="0"/>
                </a:rPr>
                <a:t>Predictions</a:t>
              </a:r>
            </a:p>
          </p:txBody>
        </p:sp>
      </p:grpSp>
      <p:pic>
        <p:nvPicPr>
          <p:cNvPr id="135183" name="Picture 15" descr="sacramento_tn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50" y="4191000"/>
            <a:ext cx="2782888" cy="1417638"/>
          </a:xfrm>
          <a:prstGeom prst="rect">
            <a:avLst/>
          </a:prstGeom>
          <a:noFill/>
        </p:spPr>
      </p:pic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685800" y="4860925"/>
            <a:ext cx="3429000" cy="3968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</a:rPr>
              <a:t>Coastal Environments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35194" name="Text Box 26"/>
          <p:cNvSpPr txBox="1">
            <a:spLocks noChangeArrowheads="1"/>
          </p:cNvSpPr>
          <p:nvPr/>
        </p:nvSpPr>
        <p:spPr bwMode="auto">
          <a:xfrm>
            <a:off x="5181600" y="1143000"/>
            <a:ext cx="1568450" cy="7016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latin typeface="Arial" charset="0"/>
              </a:rPr>
              <a:t>GIS Integration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066800" y="-762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End-to-End Data Services Chained by Workflows</a:t>
            </a:r>
          </a:p>
        </p:txBody>
      </p:sp>
      <p:pic>
        <p:nvPicPr>
          <p:cNvPr id="22" name="Picture 8" descr="083105_Katrina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783387" y="2430462"/>
            <a:ext cx="2360613" cy="1836738"/>
          </a:xfrm>
          <a:prstGeom prst="rect">
            <a:avLst/>
          </a:prstGeom>
          <a:noFill/>
          <a:ln/>
        </p:spPr>
      </p:pic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5288340"/>
            <a:ext cx="9144000" cy="1446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Aft>
                <a:spcPts val="500"/>
              </a:spcAft>
              <a:buClrTx/>
              <a:buSzTx/>
              <a:buFontTx/>
              <a:buNone/>
            </a:pPr>
            <a:r>
              <a:rPr lang="en-US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Predicting societal </a:t>
            </a:r>
            <a:r>
              <a:rPr 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impact </a:t>
            </a:r>
            <a:r>
              <a:rPr lang="en-US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of flooding from hurricanes involves </a:t>
            </a:r>
            <a:r>
              <a:rPr 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integrating </a:t>
            </a:r>
            <a:r>
              <a:rPr lang="en-US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data from </a:t>
            </a:r>
            <a:r>
              <a:rPr 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atmospheric sciences, oceanography, hydrology, </a:t>
            </a:r>
            <a:r>
              <a:rPr lang="en-US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geology, </a:t>
            </a:r>
            <a:r>
              <a:rPr 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and social </a:t>
            </a:r>
            <a:r>
              <a:rPr lang="en-US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sciences and interfacing the results with decision support systems.</a:t>
            </a:r>
            <a:endParaRPr lang="en-US" sz="2200" dirty="0">
              <a:solidFill>
                <a:schemeClr val="accent6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3429000"/>
            <a:ext cx="24384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19100" y="1285875"/>
            <a:ext cx="7874000" cy="4303713"/>
          </a:xfrm>
          <a:prstGeom prst="curvedUpArrow">
            <a:avLst>
              <a:gd name="adj1" fmla="val 18965"/>
              <a:gd name="adj2" fmla="val 54964"/>
              <a:gd name="adj3" fmla="val 19602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5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517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5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 System/Multidisciplinary Science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795457"/>
            <a:ext cx="5867400" cy="354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4495800"/>
            <a:ext cx="8382000" cy="83099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effectLst/>
              </a:rPr>
              <a:t>It requires data and information </a:t>
            </a:r>
            <a:r>
              <a:rPr lang="en-US" sz="2400" i="1" dirty="0" smtClean="0">
                <a:solidFill>
                  <a:srgbClr val="7030A0"/>
                </a:solidFill>
                <a:effectLst/>
              </a:rPr>
              <a:t>integration</a:t>
            </a:r>
            <a:r>
              <a:rPr lang="en-US" sz="2400" dirty="0" smtClean="0">
                <a:solidFill>
                  <a:srgbClr val="7030A0"/>
                </a:solidFill>
                <a:effectLst/>
              </a:rPr>
              <a:t> and knowledge </a:t>
            </a:r>
            <a:r>
              <a:rPr lang="en-US" sz="2400" i="1" dirty="0" smtClean="0">
                <a:solidFill>
                  <a:srgbClr val="7030A0"/>
                </a:solidFill>
                <a:effectLst/>
              </a:rPr>
              <a:t>synthesis</a:t>
            </a:r>
            <a:r>
              <a:rPr lang="en-US" sz="2400" dirty="0" smtClean="0">
                <a:solidFill>
                  <a:srgbClr val="7030A0"/>
                </a:solidFill>
                <a:effectLst/>
              </a:rPr>
              <a:t> across “systems” or domains.</a:t>
            </a:r>
            <a:endParaRPr lang="en-US" sz="2400" dirty="0">
              <a:solidFill>
                <a:srgbClr val="7030A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410200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</a:rPr>
              <a:t>Challenge: Providing the </a:t>
            </a:r>
            <a:r>
              <a:rPr lang="en-US" sz="2400" u="sng" dirty="0" smtClean="0">
                <a:effectLst/>
              </a:rPr>
              <a:t>right data</a:t>
            </a:r>
            <a:r>
              <a:rPr lang="en-US" sz="2400" dirty="0" smtClean="0">
                <a:effectLst/>
              </a:rPr>
              <a:t>, in the </a:t>
            </a:r>
            <a:r>
              <a:rPr lang="en-US" sz="2400" u="sng" dirty="0" smtClean="0">
                <a:effectLst/>
              </a:rPr>
              <a:t>right format</a:t>
            </a:r>
            <a:r>
              <a:rPr lang="en-US" sz="2400" dirty="0" smtClean="0">
                <a:effectLst/>
              </a:rPr>
              <a:t>, to the </a:t>
            </a:r>
            <a:r>
              <a:rPr lang="en-US" sz="2400" u="sng" dirty="0" smtClean="0">
                <a:effectLst/>
              </a:rPr>
              <a:t>right application</a:t>
            </a:r>
            <a:r>
              <a:rPr lang="en-US" sz="2400" dirty="0" smtClean="0">
                <a:effectLst/>
              </a:rPr>
              <a:t>.</a:t>
            </a:r>
            <a:endParaRPr lang="en-US" sz="2400" dirty="0">
              <a:effectLst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GIS Integration: An Enormous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991600" cy="2057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effectLst/>
              </a:rPr>
              <a:t>Need geospatially-enabled cyberinfrastructure so that information can be integrated for location-based understanding of events, processes, interactions, and impacts. </a:t>
            </a:r>
            <a:endParaRPr lang="en-US" sz="2400" dirty="0" smtClean="0">
              <a:solidFill>
                <a:srgbClr val="FFFF00"/>
              </a:solidFill>
              <a:effectLst/>
            </a:endParaRPr>
          </a:p>
          <a:p>
            <a:r>
              <a:rPr lang="en-US" sz="2400" dirty="0" smtClean="0">
                <a:effectLst/>
              </a:rPr>
              <a:t>GIS integration should not be an after thought. Scientific data systems need to directly enable GIS tools.</a:t>
            </a:r>
            <a:endParaRPr lang="en-US" sz="2400" dirty="0">
              <a:effectLst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4393104" cy="310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0063"/>
            <a:ext cx="4191000" cy="334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D4E6-E265-4441-B1E3-7AAAE470B7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Long Tail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b="1" u="sng" dirty="0" smtClean="0">
                <a:solidFill>
                  <a:srgbClr val="C00000"/>
                </a:solidFill>
              </a:rPr>
              <a:t>NSF Guideline: All proposals must include </a:t>
            </a:r>
            <a:r>
              <a:rPr lang="en-US" b="1" dirty="0" smtClean="0">
                <a:solidFill>
                  <a:srgbClr val="C00000"/>
                </a:solidFill>
              </a:rPr>
              <a:t>a Data Management Plan. </a:t>
            </a:r>
          </a:p>
          <a:p>
            <a:pPr lvl="1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By some estimates, only 5% of the data generated by individual PIs is shared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There are many reasons for this – both sociological as well as technical</a:t>
            </a:r>
          </a:p>
          <a:p>
            <a:pPr lvl="2"/>
            <a:r>
              <a:rPr lang="en-US" sz="2600" b="1" dirty="0" smtClean="0"/>
              <a:t>Lack of incentives</a:t>
            </a:r>
          </a:p>
          <a:p>
            <a:pPr lvl="2"/>
            <a:r>
              <a:rPr lang="en-US" sz="2600" b="1" dirty="0" smtClean="0"/>
              <a:t>Inadequate resources; burden of unfunded </a:t>
            </a:r>
            <a:r>
              <a:rPr lang="en-US" sz="2600" b="1" dirty="0" err="1" smtClean="0"/>
              <a:t>madate</a:t>
            </a:r>
            <a:endParaRPr lang="en-US" sz="2600" b="1" dirty="0" smtClean="0"/>
          </a:p>
          <a:p>
            <a:pPr lvl="2"/>
            <a:r>
              <a:rPr lang="en-US" sz="2600" b="1" dirty="0" smtClean="0"/>
              <a:t>Protectiveness – PIs don’t want to be “scooped”</a:t>
            </a:r>
          </a:p>
          <a:p>
            <a:pPr lvl="2"/>
            <a:r>
              <a:rPr lang="en-US" sz="2600" b="1" dirty="0" smtClean="0"/>
              <a:t>Absence </a:t>
            </a:r>
            <a:r>
              <a:rPr lang="en-US" sz="2600" b="1" smtClean="0"/>
              <a:t>of campus or </a:t>
            </a:r>
            <a:r>
              <a:rPr lang="en-US" sz="2600" b="1" dirty="0" smtClean="0"/>
              <a:t>community data repositories</a:t>
            </a:r>
          </a:p>
          <a:p>
            <a:pPr lvl="2">
              <a:buNone/>
            </a:pPr>
            <a:endParaRPr lang="en-US" sz="2600" b="1" dirty="0" smtClean="0"/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Need to give PIs the tools and incentives for sharing their data and adding metadata</a:t>
            </a:r>
          </a:p>
          <a:p>
            <a:pPr lvl="2"/>
            <a:r>
              <a:rPr lang="en-US" sz="2600" b="1" dirty="0" smtClean="0"/>
              <a:t>Need to change the culture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-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Data Citation: Opportunity &amp; Challenge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458200" cy="2362200"/>
          </a:xfrm>
          <a:solidFill>
            <a:srgbClr val="CCCCFF"/>
          </a:solidFill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SzPct val="90000"/>
            </a:pPr>
            <a:r>
              <a:rPr lang="en-US" sz="2400" b="1" dirty="0" smtClean="0">
                <a:solidFill>
                  <a:srgbClr val="7030A0"/>
                </a:solidFill>
                <a:effectLst/>
              </a:rPr>
              <a:t>Scientific publications should be accompanied by data, algorithms, models, and parameters – need comprehensive data citation. Need transparency. Important for reproducibility.</a:t>
            </a:r>
          </a:p>
          <a:p>
            <a:pPr>
              <a:buClr>
                <a:schemeClr val="bg2">
                  <a:lumMod val="50000"/>
                </a:schemeClr>
              </a:buClr>
              <a:buSzPct val="90000"/>
            </a:pPr>
            <a:r>
              <a:rPr lang="en-US" sz="2400" b="1" dirty="0" smtClean="0">
                <a:solidFill>
                  <a:srgbClr val="7030A0"/>
                </a:solidFill>
                <a:effectLst/>
              </a:rPr>
              <a:t>This is not just a technical challenge, but it is also a major cultural and organizational challenge.</a:t>
            </a:r>
            <a:endParaRPr lang="en-US" sz="24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D4E6-E265-4441-B1E3-7AAAE470B7B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New way of thinking for authors, software developers, data providers, publishers, and other stakeholders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Incentives for authors and publishers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Copyright and intellectual property right issues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Persistence </a:t>
            </a:r>
            <a:r>
              <a:rPr lang="en-US" dirty="0">
                <a:solidFill>
                  <a:srgbClr val="7030A0"/>
                </a:solidFill>
              </a:rPr>
              <a:t>of all components: datasets, </a:t>
            </a:r>
            <a:r>
              <a:rPr lang="en-US" dirty="0" smtClean="0">
                <a:solidFill>
                  <a:srgbClr val="7030A0"/>
                </a:solidFill>
              </a:rPr>
              <a:t>tools, processing </a:t>
            </a:r>
            <a:r>
              <a:rPr lang="en-US" dirty="0">
                <a:solidFill>
                  <a:srgbClr val="7030A0"/>
                </a:solidFill>
              </a:rPr>
              <a:t>services, and </a:t>
            </a:r>
            <a:r>
              <a:rPr lang="en-US" dirty="0" smtClean="0">
                <a:solidFill>
                  <a:srgbClr val="7030A0"/>
                </a:solidFill>
              </a:rPr>
              <a:t>interfaces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Unidata 2020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8915400" cy="10668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Vision: </a:t>
            </a:r>
            <a:r>
              <a:rPr lang="en-US" sz="2600" b="1" dirty="0" smtClean="0"/>
              <a:t>Geoscience at the Speed of Thought </a:t>
            </a:r>
            <a:r>
              <a:rPr lang="en-US" sz="2600" b="1" i="1" dirty="0" smtClean="0">
                <a:solidFill>
                  <a:schemeClr val="tx2"/>
                </a:solidFill>
              </a:rPr>
              <a:t>through accelerated data discovery, access, analysis, and visualization.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62200"/>
            <a:ext cx="8839200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altLang="en-US" sz="2800" dirty="0" smtClean="0">
                <a:solidFill>
                  <a:srgbClr val="663300"/>
                </a:solidFill>
                <a:effectLst/>
              </a:rPr>
              <a:t>Reduce</a:t>
            </a:r>
            <a:r>
              <a:rPr lang="en-US" altLang="en-US" sz="2800" i="1" dirty="0" smtClean="0">
                <a:solidFill>
                  <a:srgbClr val="663300"/>
                </a:solidFill>
                <a:effectLst/>
              </a:rPr>
              <a:t> “data friction”, </a:t>
            </a:r>
            <a:r>
              <a:rPr lang="en-US" altLang="en-US" sz="2800" dirty="0" smtClean="0">
                <a:solidFill>
                  <a:srgbClr val="663300"/>
                </a:solidFill>
              </a:rPr>
              <a:t>lower the barriers, and </a:t>
            </a:r>
            <a:r>
              <a:rPr lang="en-US" altLang="en-US" sz="2800" dirty="0" smtClean="0">
                <a:solidFill>
                  <a:srgbClr val="663300"/>
                </a:solidFill>
                <a:effectLst/>
              </a:rPr>
              <a:t>reduce “time to research</a:t>
            </a:r>
            <a:r>
              <a:rPr lang="en-US" altLang="en-US" sz="2800" i="1" dirty="0" smtClean="0">
                <a:solidFill>
                  <a:srgbClr val="663300"/>
                </a:solidFill>
                <a:effectLst/>
              </a:rPr>
              <a:t>”</a:t>
            </a:r>
          </a:p>
          <a:p>
            <a:pPr lvl="1"/>
            <a:endParaRPr lang="en-US" altLang="en-US" sz="2800" i="1" dirty="0" smtClean="0">
              <a:solidFill>
                <a:srgbClr val="663300"/>
              </a:solidFill>
            </a:endParaRPr>
          </a:p>
          <a:p>
            <a:pPr lvl="1"/>
            <a:r>
              <a:rPr lang="en-US" altLang="en-US" sz="2800" dirty="0" smtClean="0">
                <a:solidFill>
                  <a:srgbClr val="663300"/>
                </a:solidFill>
                <a:effectLst/>
              </a:rPr>
              <a:t>Accelerate </a:t>
            </a:r>
            <a:r>
              <a:rPr lang="en-US" altLang="en-US" sz="2800" i="1" dirty="0" smtClean="0">
                <a:solidFill>
                  <a:srgbClr val="663300"/>
                </a:solidFill>
                <a:effectLst/>
              </a:rPr>
              <a:t>user workflows (manual or automated)</a:t>
            </a:r>
          </a:p>
          <a:p>
            <a:pPr lvl="1"/>
            <a:endParaRPr lang="en-US" sz="2800" i="1" dirty="0" smtClean="0">
              <a:solidFill>
                <a:srgbClr val="663300"/>
              </a:solidFill>
            </a:endParaRPr>
          </a:p>
          <a:p>
            <a:pPr lvl="1"/>
            <a:r>
              <a:rPr lang="en-US" sz="2800" dirty="0" smtClean="0">
                <a:solidFill>
                  <a:srgbClr val="663300"/>
                </a:solidFill>
                <a:effectLst/>
              </a:rPr>
              <a:t>Contribute toward flipping the 4:1 ratio (the current 80-20 situation)</a:t>
            </a:r>
            <a:endParaRPr lang="en-US" sz="2800" dirty="0">
              <a:solidFill>
                <a:srgbClr val="663300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rthCub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8252" y="3189599"/>
            <a:ext cx="1742626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9744"/>
            <a:ext cx="6654694" cy="694267"/>
          </a:xfrm>
        </p:spPr>
        <p:txBody>
          <a:bodyPr>
            <a:no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EarthCube Vision</a:t>
            </a:r>
            <a:endParaRPr lang="en-US" b="1" dirty="0" smtClean="0">
              <a:solidFill>
                <a:schemeClr val="lt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Curved Right Arrow 12"/>
          <p:cNvSpPr>
            <a:spLocks noChangeAspect="1"/>
          </p:cNvSpPr>
          <p:nvPr/>
        </p:nvSpPr>
        <p:spPr>
          <a:xfrm rot="10800000" flipH="1">
            <a:off x="342648" y="2329636"/>
            <a:ext cx="1188720" cy="3474720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urved Up Arrow 9"/>
          <p:cNvSpPr>
            <a:spLocks noChangeAspect="1"/>
          </p:cNvSpPr>
          <p:nvPr/>
        </p:nvSpPr>
        <p:spPr>
          <a:xfrm flipH="1">
            <a:off x="421807" y="5368919"/>
            <a:ext cx="4572000" cy="1188720"/>
          </a:xfrm>
          <a:prstGeom prst="curvedUpArrow">
            <a:avLst>
              <a:gd name="adj1" fmla="val 25000"/>
              <a:gd name="adj2" fmla="val 50000"/>
              <a:gd name="adj3" fmla="val 227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>
            <a:spLocks noChangeAspect="1"/>
          </p:cNvSpPr>
          <p:nvPr/>
        </p:nvSpPr>
        <p:spPr>
          <a:xfrm>
            <a:off x="4577186" y="2400393"/>
            <a:ext cx="892631" cy="3474720"/>
          </a:xfrm>
          <a:prstGeom prst="curved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>
            <a:spLocks noChangeAspect="1"/>
          </p:cNvSpPr>
          <p:nvPr/>
        </p:nvSpPr>
        <p:spPr>
          <a:xfrm>
            <a:off x="609347" y="1619879"/>
            <a:ext cx="4722814" cy="1188720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4937" y="1345858"/>
            <a:ext cx="3257754" cy="47089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  Transform the conduct 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geosciences research with the next generation CI .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  Create effective  community-driven cyberinfrastructur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  Enable global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discovery within the geosciences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  Achieve interoperability and data integration across disciplines.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962154"/>
              </p:ext>
            </p:extLst>
          </p:nvPr>
        </p:nvGraphicFramePr>
        <p:xfrm>
          <a:off x="-1676653" y="1619879"/>
          <a:ext cx="10394304" cy="600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117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EarthCube Community Workshop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514600"/>
            <a:ext cx="8610600" cy="42672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A pilot project on coordinated, distributed national ensemble prediction that involves universities that are interested in participating.</a:t>
            </a:r>
          </a:p>
          <a:p>
            <a:r>
              <a:rPr lang="en-US" sz="2200" dirty="0" smtClean="0">
                <a:solidFill>
                  <a:srgbClr val="7030A0"/>
                </a:solidFill>
              </a:rPr>
              <a:t>Develop a prototype system that links data sets and assimilation and prediction systems systems together, involving the most used projects.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Create a concrete plan for greater coordination of ongoing and future programs and facilities,  developing a next-generation </a:t>
            </a:r>
            <a:r>
              <a:rPr lang="en-US" sz="2200" dirty="0" err="1" smtClean="0">
                <a:solidFill>
                  <a:srgbClr val="C00000"/>
                </a:solidFill>
              </a:rPr>
              <a:t>testbed</a:t>
            </a:r>
            <a:r>
              <a:rPr lang="en-US" sz="2200" dirty="0" smtClean="0">
                <a:solidFill>
                  <a:srgbClr val="C00000"/>
                </a:solidFill>
              </a:rPr>
              <a:t> facility to advance the science.</a:t>
            </a:r>
          </a:p>
          <a:p>
            <a:r>
              <a:rPr lang="en-US" sz="2200" dirty="0" smtClean="0">
                <a:solidFill>
                  <a:srgbClr val="006600"/>
                </a:solidFill>
              </a:rPr>
              <a:t>Organize meetings to leverage and expand communication, and enhance data sharing, and facilitate sustained interactions.</a:t>
            </a:r>
          </a:p>
          <a:p>
            <a:r>
              <a:rPr lang="en-US" sz="2200" dirty="0" smtClean="0"/>
              <a:t>Entrain undergraduate and graduate students into research and educational activities related to “big data.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838200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Shaping the Development of EarthCube to Enable Advances in Data Assimilation and Ensemble Prediction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17-18 December 2012, Boulder CO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133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Recommendations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The Era of Data-Intensive Science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036799"/>
            <a:ext cx="2070100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417799"/>
            <a:ext cx="253841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ver_na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4703799"/>
            <a:ext cx="1524000" cy="2032000"/>
          </a:xfrm>
          <a:prstGeom prst="rect">
            <a:avLst/>
          </a:prstGeom>
        </p:spPr>
      </p:pic>
      <p:pic>
        <p:nvPicPr>
          <p:cNvPr id="7" name="Picture 2" descr="http://www.nsf.gov/pubs/2005/nsb0540/cove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475199"/>
            <a:ext cx="1828800" cy="2382801"/>
          </a:xfrm>
          <a:prstGeom prst="rect">
            <a:avLst/>
          </a:prstGeom>
          <a:noFill/>
        </p:spPr>
      </p:pic>
      <p:pic>
        <p:nvPicPr>
          <p:cNvPr id="8" name="Picture 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627599"/>
            <a:ext cx="1752600" cy="2057400"/>
          </a:xfrm>
          <a:prstGeom prst="rect">
            <a:avLst/>
          </a:prstGeom>
          <a:noFill/>
          <a:ln w="127000" cap="flat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921603"/>
            <a:ext cx="8458200" cy="830997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Data is the lifeblood of science, but we need to move from creating data to discovering knowledge.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2112999"/>
            <a:ext cx="1904912" cy="244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4932399"/>
            <a:ext cx="2971800" cy="126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anc.ed.ac.uk/sdmiv/sdmiv25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2265399"/>
            <a:ext cx="2209800" cy="220980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229600" cy="914400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91600" cy="312420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0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We live in an exciting era in which advances in computing and communication technologies, coupled with a new generation of geoinformatics, are accelerating scientific research, creating new knowledge, and leading to new discoveries at an unprecedented rate.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00000"/>
              <a:buFont typeface="Wingdings" pitchFamily="2" charset="2"/>
              <a:buChar char="v"/>
            </a:pPr>
            <a:endParaRPr lang="en-US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0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Contact: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hlinkClick r:id="rId3"/>
              </a:rPr>
              <a:t>mohan@ucar.edu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0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Acknowledgement: NSF Award 0833450 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00000"/>
              <a:buFont typeface="Wingdings" pitchFamily="2" charset="2"/>
              <a:buChar char="v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5" name="Picture 2" descr="http://www.nsf.gov/images/logos/ns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555255"/>
            <a:ext cx="1219200" cy="122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/>
          <a:lstStyle/>
          <a:p>
            <a:r>
              <a:rPr lang="en-US" dirty="0" smtClean="0"/>
              <a:t>BIG DATA BUZZ</a:t>
            </a:r>
            <a:endParaRPr lang="en-US" dirty="0"/>
          </a:p>
        </p:txBody>
      </p:sp>
      <p:pic>
        <p:nvPicPr>
          <p:cNvPr id="2050" name="Picture 2" descr="http://www.visualisingdata.com/blog/wp-content/uploads/2010/03/DataDelu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19424"/>
            <a:ext cx="2857500" cy="376237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09600"/>
            <a:ext cx="5482669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675" y="2247900"/>
            <a:ext cx="33623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Digital Universe</a:t>
            </a:r>
            <a:endParaRPr lang="en-US" dirty="0"/>
          </a:p>
        </p:txBody>
      </p:sp>
      <p:pic>
        <p:nvPicPr>
          <p:cNvPr id="80898" name="Picture 2" descr="http://www.datacenterknowledge.com/wp-content/uploads/2011/06/digital-bigdata-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4857550" cy="3133726"/>
          </a:xfrm>
          <a:prstGeom prst="rect">
            <a:avLst/>
          </a:prstGeom>
          <a:noFill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6637" y="914400"/>
            <a:ext cx="42973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143000"/>
            <a:ext cx="41910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According to a study by IDC, 1.8 </a:t>
            </a:r>
            <a:r>
              <a:rPr lang="en-US" sz="2800" dirty="0" err="1" smtClean="0"/>
              <a:t>Zettabytes</a:t>
            </a:r>
            <a:r>
              <a:rPr lang="en-US" sz="2800" dirty="0" smtClean="0"/>
              <a:t> of information was created in 2011.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4800600" y="5054025"/>
            <a:ext cx="4191000" cy="58477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The Internet of things.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9" name="Picture 3" descr="SeaC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86200"/>
            <a:ext cx="1600200" cy="128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-30163"/>
            <a:ext cx="8229600" cy="715963"/>
          </a:xfrm>
        </p:spPr>
        <p:txBody>
          <a:bodyPr/>
          <a:lstStyle/>
          <a:p>
            <a:r>
              <a:rPr lang="en-US" sz="4000" dirty="0" smtClean="0"/>
              <a:t>“Sea of Data”</a:t>
            </a:r>
            <a:endParaRPr lang="en-US" sz="4000" dirty="0"/>
          </a:p>
        </p:txBody>
      </p:sp>
      <p:sp>
        <p:nvSpPr>
          <p:cNvPr id="70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953000" cy="5943600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effectLst/>
              </a:rPr>
              <a:t>GOES-R (</a:t>
            </a:r>
            <a:r>
              <a:rPr lang="en-US" dirty="0" smtClean="0">
                <a:solidFill>
                  <a:schemeClr val="bg2"/>
                </a:solidFill>
                <a:effectLst/>
              </a:rPr>
              <a:t>2017)</a:t>
            </a:r>
            <a:endParaRPr lang="en-US" b="1" i="1" dirty="0">
              <a:solidFill>
                <a:schemeClr val="bg2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spcAft>
                <a:spcPct val="15000"/>
              </a:spcAft>
              <a:buFontTx/>
              <a:buNone/>
            </a:pPr>
            <a:r>
              <a:rPr lang="en-US" dirty="0" smtClean="0">
                <a:solidFill>
                  <a:schemeClr val="bg2"/>
                </a:solidFill>
                <a:effectLst/>
              </a:rPr>
              <a:t>JPSS </a:t>
            </a:r>
            <a:r>
              <a:rPr lang="en-US" dirty="0">
                <a:solidFill>
                  <a:schemeClr val="bg2"/>
                </a:solidFill>
                <a:effectLst/>
              </a:rPr>
              <a:t>(</a:t>
            </a:r>
            <a:r>
              <a:rPr lang="en-US" dirty="0" smtClean="0">
                <a:solidFill>
                  <a:schemeClr val="bg2"/>
                </a:solidFill>
                <a:effectLst/>
              </a:rPr>
              <a:t>2014)</a:t>
            </a:r>
            <a:endParaRPr lang="en-US" dirty="0">
              <a:solidFill>
                <a:schemeClr val="bg2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spcAft>
                <a:spcPct val="15000"/>
              </a:spcAft>
              <a:buFontTx/>
              <a:buNone/>
            </a:pPr>
            <a:r>
              <a:rPr lang="en-US" dirty="0">
                <a:solidFill>
                  <a:schemeClr val="bg2"/>
                </a:solidFill>
                <a:effectLst/>
              </a:rPr>
              <a:t>	</a:t>
            </a:r>
            <a:r>
              <a:rPr lang="en-US" dirty="0" smtClean="0">
                <a:solidFill>
                  <a:schemeClr val="bg2"/>
                </a:solidFill>
                <a:effectLst/>
              </a:rPr>
              <a:t>~3 Tb of data/day</a:t>
            </a:r>
            <a:endParaRPr lang="en-US" dirty="0">
              <a:solidFill>
                <a:schemeClr val="bg2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spcAft>
                <a:spcPct val="15000"/>
              </a:spcAft>
              <a:buNone/>
            </a:pPr>
            <a:r>
              <a:rPr lang="en-US" dirty="0" smtClean="0">
                <a:solidFill>
                  <a:schemeClr val="bg2"/>
                </a:solidFill>
                <a:effectLst/>
              </a:rPr>
              <a:t>Phased Array Radar, with 20 to 30-second volume scans, compared with 5-7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mins</a:t>
            </a:r>
            <a:r>
              <a:rPr lang="en-US" dirty="0" smtClean="0">
                <a:solidFill>
                  <a:schemeClr val="bg2"/>
                </a:solidFill>
                <a:effectLst/>
              </a:rPr>
              <a:t>. with current radars.</a:t>
            </a:r>
          </a:p>
          <a:p>
            <a:pPr marL="609600" indent="-609600">
              <a:lnSpc>
                <a:spcPct val="80000"/>
              </a:lnSpc>
              <a:spcAft>
                <a:spcPct val="15000"/>
              </a:spcAft>
              <a:buFontTx/>
              <a:buNone/>
            </a:pPr>
            <a:r>
              <a:rPr lang="en-US" dirty="0" smtClean="0">
                <a:solidFill>
                  <a:schemeClr val="bg2"/>
                </a:solidFill>
                <a:effectLst/>
              </a:rPr>
              <a:t>Global, high-resolution coupled models integrated in ensemble mode from days to decades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pic>
        <p:nvPicPr>
          <p:cNvPr id="700423" name="Picture 7" descr="Phased Array Rad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1" y="4898848"/>
            <a:ext cx="1752600" cy="1959152"/>
          </a:xfrm>
          <a:prstGeom prst="rect">
            <a:avLst/>
          </a:prstGeom>
          <a:noFill/>
        </p:spPr>
      </p:pic>
      <p:pic>
        <p:nvPicPr>
          <p:cNvPr id="31747" name="Picture 3" descr="http://rammb.cira.colostate.edu/dev/hillger/JPS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181600"/>
            <a:ext cx="1772376" cy="1676400"/>
          </a:xfrm>
          <a:prstGeom prst="rect">
            <a:avLst/>
          </a:prstGeom>
          <a:noFill/>
        </p:spPr>
      </p:pic>
      <p:pic>
        <p:nvPicPr>
          <p:cNvPr id="57346" name="Picture 2" descr="http://mpas.sourceforge.net/cloud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483800"/>
            <a:ext cx="2286000" cy="2250000"/>
          </a:xfrm>
          <a:prstGeom prst="rect">
            <a:avLst/>
          </a:prstGeom>
          <a:noFill/>
        </p:spPr>
      </p:pic>
      <p:pic>
        <p:nvPicPr>
          <p:cNvPr id="57348" name="Picture 4" descr="http://mpas.sourceforge.net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762000"/>
            <a:ext cx="1905000" cy="70408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ED-2B0F-48E5-B538-51330E6D84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CMIP-5 &amp; IPCC Fifth Assessment</a:t>
            </a:r>
            <a:endParaRPr lang="en-US" sz="4000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1198"/>
            <a:ext cx="4029856" cy="353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4775" y="2770798"/>
            <a:ext cx="5229225" cy="34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280868"/>
            <a:ext cx="7772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</a:rPr>
              <a:t>Source: Bryan Lawrence, British Atmospheric Data Centre </a:t>
            </a:r>
            <a:endParaRPr lang="en-US" sz="2000" dirty="0">
              <a:effectLst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371600"/>
            <a:ext cx="8972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Increase in Data Volume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5334000" cy="529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48400" y="533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NCDC, NOAA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BED-2B0F-48E5-B538-51330E6D84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A Provocative Suggestion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318468"/>
            <a:ext cx="6238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5899868"/>
            <a:ext cx="4419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Wired, 23 June 2008 issue</a:t>
            </a:r>
            <a:endParaRPr 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7325" y="1219200"/>
            <a:ext cx="38957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Challenges: The Five “V”s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Volume: Explosion of data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Variety: Different types of data (</a:t>
            </a:r>
            <a:r>
              <a:rPr lang="en-US" b="1" dirty="0" err="1" smtClean="0">
                <a:solidFill>
                  <a:schemeClr val="tx2"/>
                </a:solidFill>
              </a:rPr>
              <a:t>e.g</a:t>
            </a:r>
            <a:r>
              <a:rPr lang="en-US" b="1" dirty="0" smtClean="0">
                <a:solidFill>
                  <a:schemeClr val="tx2"/>
                </a:solidFill>
              </a:rPr>
              <a:t>, multidisciplinary, societal information, etc.); interoperability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Velocity: Rate of change, Speed of discovery, access, analysis, integration, and visualization;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Views: Many consumers of data (e.g., researchers, educators, policy makers, social scientists, and the public); Diverse applications; Multiple devices;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Virtual Communities: Globally distributed, different practices and policies for data sharing;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CCD71-B86E-4F8E-AD37-31592524DC2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3710</TotalTime>
  <Words>992</Words>
  <Application>Microsoft Office PowerPoint</Application>
  <PresentationFormat>On-screen Show (4:3)</PresentationFormat>
  <Paragraphs>153</Paragraphs>
  <Slides>20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Data-enabled Science: Challenges  and Opportunities</vt:lpstr>
      <vt:lpstr>The Era of Data-Intensive Science</vt:lpstr>
      <vt:lpstr>BIG DATA BUZZ</vt:lpstr>
      <vt:lpstr>Digital Universe</vt:lpstr>
      <vt:lpstr>“Sea of Data”</vt:lpstr>
      <vt:lpstr>CMIP-5 &amp; IPCC Fifth Assessment</vt:lpstr>
      <vt:lpstr>Expected Increase in Data Volume</vt:lpstr>
      <vt:lpstr>A Provocative Suggestion</vt:lpstr>
      <vt:lpstr>Data Challenges: The Five “V”s</vt:lpstr>
      <vt:lpstr>Services in a Cloud Client Access from any Device</vt:lpstr>
      <vt:lpstr>“Cloud” Computing &amp; Virtualization</vt:lpstr>
      <vt:lpstr>Slide 11</vt:lpstr>
      <vt:lpstr>Earth System/Multidisciplinary Science</vt:lpstr>
      <vt:lpstr>GIS Integration: An Enormous Opportunity</vt:lpstr>
      <vt:lpstr>The Long Tail Problem</vt:lpstr>
      <vt:lpstr>Data Citation: Opportunity &amp; Challenge</vt:lpstr>
      <vt:lpstr>Unidata 2020</vt:lpstr>
      <vt:lpstr>EarthCube Vision</vt:lpstr>
      <vt:lpstr>EarthCube Community Workshop</vt:lpstr>
      <vt:lpstr>Concluding Remarks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Mohan Ramamurthy</dc:creator>
  <cp:lastModifiedBy>Mohan Ramamurthy</cp:lastModifiedBy>
  <cp:revision>483</cp:revision>
  <dcterms:created xsi:type="dcterms:W3CDTF">2011-10-24T01:23:20Z</dcterms:created>
  <dcterms:modified xsi:type="dcterms:W3CDTF">2013-03-05T14:07:08Z</dcterms:modified>
</cp:coreProperties>
</file>